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6" r:id="rId5"/>
  </p:sldIdLst>
  <p:sldSz cx="27432000" cy="16459200"/>
  <p:notesSz cx="9296400" cy="14782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481B39-2100-69F6-BBE2-91BD008F3EB9}" name="Cameron Vrabel" initials="" userId="S::cv595402@wne.edu::06e01d10-3eb0-4da5-88de-80e94d55bc1a" providerId="AD"/>
  <p188:author id="{4632033E-5932-92B9-6FFB-D31C1820708F}" name="Justine Gelzinis" initials="JG" userId="S::jg589892@wne.edu::433fc08e-7ba0-4994-a30d-3ee0563cf414" providerId="AD"/>
  <p188:author id="{2F919C67-DBD9-1EDA-C31F-C97DE2D24A50}" name="Daniel Kennedy" initials="DK" userId="S::dk312208@wne.edu::dcf15031-e149-4b6f-b0d1-695db360bab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5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46" autoAdjust="0"/>
  </p:normalViewPr>
  <p:slideViewPr>
    <p:cSldViewPr snapToGrid="0">
      <p:cViewPr varScale="1">
        <p:scale>
          <a:sx n="45" d="100"/>
          <a:sy n="45" d="100"/>
        </p:scale>
        <p:origin x="2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741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741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780A6-33F9-4BFF-B7BB-DF57D8323AE2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847850"/>
            <a:ext cx="8315325" cy="498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7113588"/>
            <a:ext cx="7435850" cy="5821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4041438"/>
            <a:ext cx="4029075" cy="7413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14041438"/>
            <a:ext cx="4029075" cy="7413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A78E5-6EC0-42B6-BB99-72D7C67BE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2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A78E5-6EC0-42B6-BB99-72D7C67BE09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48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2693671"/>
            <a:ext cx="20574000" cy="5730240"/>
          </a:xfrm>
        </p:spPr>
        <p:txBody>
          <a:bodyPr anchor="b"/>
          <a:lstStyle>
            <a:lvl1pPr algn="ctr">
              <a:defRPr sz="13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8644891"/>
            <a:ext cx="20574000" cy="3973829"/>
          </a:xfrm>
        </p:spPr>
        <p:txBody>
          <a:bodyPr/>
          <a:lstStyle>
            <a:lvl1pPr marL="0" indent="0" algn="ctr">
              <a:buNone/>
              <a:defRPr sz="5400"/>
            </a:lvl1pPr>
            <a:lvl2pPr marL="1028700" indent="0" algn="ctr">
              <a:buNone/>
              <a:defRPr sz="4500"/>
            </a:lvl2pPr>
            <a:lvl3pPr marL="2057400" indent="0" algn="ctr">
              <a:buNone/>
              <a:defRPr sz="4050"/>
            </a:lvl3pPr>
            <a:lvl4pPr marL="3086100" indent="0" algn="ctr">
              <a:buNone/>
              <a:defRPr sz="3600"/>
            </a:lvl4pPr>
            <a:lvl5pPr marL="4114800" indent="0" algn="ctr">
              <a:buNone/>
              <a:defRPr sz="3600"/>
            </a:lvl5pPr>
            <a:lvl6pPr marL="5143500" indent="0" algn="ctr">
              <a:buNone/>
              <a:defRPr sz="3600"/>
            </a:lvl6pPr>
            <a:lvl7pPr marL="6172200" indent="0" algn="ctr">
              <a:buNone/>
              <a:defRPr sz="3600"/>
            </a:lvl7pPr>
            <a:lvl8pPr marL="7200900" indent="0" algn="ctr">
              <a:buNone/>
              <a:defRPr sz="3600"/>
            </a:lvl8pPr>
            <a:lvl9pPr marL="8229600" indent="0" algn="ctr">
              <a:buNone/>
              <a:defRPr sz="3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831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6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5" y="876300"/>
            <a:ext cx="5915025" cy="139484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0" y="876300"/>
            <a:ext cx="17402175" cy="139484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74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1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3" y="4103372"/>
            <a:ext cx="23660100" cy="6846569"/>
          </a:xfrm>
        </p:spPr>
        <p:txBody>
          <a:bodyPr anchor="b"/>
          <a:lstStyle>
            <a:lvl1pPr>
              <a:defRPr sz="13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3" y="11014712"/>
            <a:ext cx="23660100" cy="3600449"/>
          </a:xfrm>
        </p:spPr>
        <p:txBody>
          <a:bodyPr/>
          <a:lstStyle>
            <a:lvl1pPr marL="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1pPr>
            <a:lvl2pPr marL="10287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2pPr>
            <a:lvl3pPr marL="2057400" indent="0">
              <a:buNone/>
              <a:defRPr sz="4050">
                <a:solidFill>
                  <a:schemeClr val="tx1">
                    <a:tint val="75000"/>
                  </a:schemeClr>
                </a:solidFill>
              </a:defRPr>
            </a:lvl3pPr>
            <a:lvl4pPr marL="30861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4pPr>
            <a:lvl5pPr marL="4114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5pPr>
            <a:lvl6pPr marL="51435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6pPr>
            <a:lvl7pPr marL="61722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7pPr>
            <a:lvl8pPr marL="72009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8pPr>
            <a:lvl9pPr marL="82296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9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4381500"/>
            <a:ext cx="1165860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4381500"/>
            <a:ext cx="1165860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6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876301"/>
            <a:ext cx="23660100" cy="31813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4" y="4034791"/>
            <a:ext cx="11605021" cy="1977389"/>
          </a:xfrm>
        </p:spPr>
        <p:txBody>
          <a:bodyPr anchor="b"/>
          <a:lstStyle>
            <a:lvl1pPr marL="0" indent="0">
              <a:buNone/>
              <a:defRPr sz="5400" b="1"/>
            </a:lvl1pPr>
            <a:lvl2pPr marL="1028700" indent="0">
              <a:buNone/>
              <a:defRPr sz="4500" b="1"/>
            </a:lvl2pPr>
            <a:lvl3pPr marL="2057400" indent="0">
              <a:buNone/>
              <a:defRPr sz="4050" b="1"/>
            </a:lvl3pPr>
            <a:lvl4pPr marL="3086100" indent="0">
              <a:buNone/>
              <a:defRPr sz="3600" b="1"/>
            </a:lvl4pPr>
            <a:lvl5pPr marL="4114800" indent="0">
              <a:buNone/>
              <a:defRPr sz="3600" b="1"/>
            </a:lvl5pPr>
            <a:lvl6pPr marL="5143500" indent="0">
              <a:buNone/>
              <a:defRPr sz="3600" b="1"/>
            </a:lvl6pPr>
            <a:lvl7pPr marL="6172200" indent="0">
              <a:buNone/>
              <a:defRPr sz="3600" b="1"/>
            </a:lvl7pPr>
            <a:lvl8pPr marL="7200900" indent="0">
              <a:buNone/>
              <a:defRPr sz="3600" b="1"/>
            </a:lvl8pPr>
            <a:lvl9pPr marL="8229600" indent="0">
              <a:buNone/>
              <a:defRPr sz="3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4" y="6012180"/>
            <a:ext cx="11605021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0" y="4034791"/>
            <a:ext cx="11662173" cy="1977389"/>
          </a:xfrm>
        </p:spPr>
        <p:txBody>
          <a:bodyPr anchor="b"/>
          <a:lstStyle>
            <a:lvl1pPr marL="0" indent="0">
              <a:buNone/>
              <a:defRPr sz="5400" b="1"/>
            </a:lvl1pPr>
            <a:lvl2pPr marL="1028700" indent="0">
              <a:buNone/>
              <a:defRPr sz="4500" b="1"/>
            </a:lvl2pPr>
            <a:lvl3pPr marL="2057400" indent="0">
              <a:buNone/>
              <a:defRPr sz="4050" b="1"/>
            </a:lvl3pPr>
            <a:lvl4pPr marL="3086100" indent="0">
              <a:buNone/>
              <a:defRPr sz="3600" b="1"/>
            </a:lvl4pPr>
            <a:lvl5pPr marL="4114800" indent="0">
              <a:buNone/>
              <a:defRPr sz="3600" b="1"/>
            </a:lvl5pPr>
            <a:lvl6pPr marL="5143500" indent="0">
              <a:buNone/>
              <a:defRPr sz="3600" b="1"/>
            </a:lvl6pPr>
            <a:lvl7pPr marL="6172200" indent="0">
              <a:buNone/>
              <a:defRPr sz="3600" b="1"/>
            </a:lvl7pPr>
            <a:lvl8pPr marL="7200900" indent="0">
              <a:buNone/>
              <a:defRPr sz="3600" b="1"/>
            </a:lvl8pPr>
            <a:lvl9pPr marL="8229600" indent="0">
              <a:buNone/>
              <a:defRPr sz="3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0" y="6012180"/>
            <a:ext cx="11662173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9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7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8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4" y="1097280"/>
            <a:ext cx="8847533" cy="3840480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2369821"/>
            <a:ext cx="13887450" cy="11696700"/>
          </a:xfrm>
        </p:spPr>
        <p:txBody>
          <a:bodyPr/>
          <a:lstStyle>
            <a:lvl1pPr>
              <a:defRPr sz="7200"/>
            </a:lvl1pPr>
            <a:lvl2pPr>
              <a:defRPr sz="6300"/>
            </a:lvl2pPr>
            <a:lvl3pPr>
              <a:defRPr sz="54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4" y="4937760"/>
            <a:ext cx="8847533" cy="9147811"/>
          </a:xfrm>
        </p:spPr>
        <p:txBody>
          <a:bodyPr/>
          <a:lstStyle>
            <a:lvl1pPr marL="0" indent="0">
              <a:buNone/>
              <a:defRPr sz="3600"/>
            </a:lvl1pPr>
            <a:lvl2pPr marL="1028700" indent="0">
              <a:buNone/>
              <a:defRPr sz="3150"/>
            </a:lvl2pPr>
            <a:lvl3pPr marL="2057400" indent="0">
              <a:buNone/>
              <a:defRPr sz="2700"/>
            </a:lvl3pPr>
            <a:lvl4pPr marL="3086100" indent="0">
              <a:buNone/>
              <a:defRPr sz="2250"/>
            </a:lvl4pPr>
            <a:lvl5pPr marL="4114800" indent="0">
              <a:buNone/>
              <a:defRPr sz="2250"/>
            </a:lvl5pPr>
            <a:lvl6pPr marL="5143500" indent="0">
              <a:buNone/>
              <a:defRPr sz="2250"/>
            </a:lvl6pPr>
            <a:lvl7pPr marL="6172200" indent="0">
              <a:buNone/>
              <a:defRPr sz="2250"/>
            </a:lvl7pPr>
            <a:lvl8pPr marL="7200900" indent="0">
              <a:buNone/>
              <a:defRPr sz="2250"/>
            </a:lvl8pPr>
            <a:lvl9pPr marL="8229600" indent="0">
              <a:buNone/>
              <a:defRPr sz="22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55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4" y="1097280"/>
            <a:ext cx="8847533" cy="3840480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2369821"/>
            <a:ext cx="13887450" cy="11696700"/>
          </a:xfrm>
        </p:spPr>
        <p:txBody>
          <a:bodyPr anchor="t"/>
          <a:lstStyle>
            <a:lvl1pPr marL="0" indent="0">
              <a:buNone/>
              <a:defRPr sz="7200"/>
            </a:lvl1pPr>
            <a:lvl2pPr marL="1028700" indent="0">
              <a:buNone/>
              <a:defRPr sz="6300"/>
            </a:lvl2pPr>
            <a:lvl3pPr marL="2057400" indent="0">
              <a:buNone/>
              <a:defRPr sz="5400"/>
            </a:lvl3pPr>
            <a:lvl4pPr marL="3086100" indent="0">
              <a:buNone/>
              <a:defRPr sz="4500"/>
            </a:lvl4pPr>
            <a:lvl5pPr marL="4114800" indent="0">
              <a:buNone/>
              <a:defRPr sz="4500"/>
            </a:lvl5pPr>
            <a:lvl6pPr marL="5143500" indent="0">
              <a:buNone/>
              <a:defRPr sz="4500"/>
            </a:lvl6pPr>
            <a:lvl7pPr marL="6172200" indent="0">
              <a:buNone/>
              <a:defRPr sz="4500"/>
            </a:lvl7pPr>
            <a:lvl8pPr marL="7200900" indent="0">
              <a:buNone/>
              <a:defRPr sz="4500"/>
            </a:lvl8pPr>
            <a:lvl9pPr marL="8229600" indent="0">
              <a:buNone/>
              <a:defRPr sz="4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4" y="4937760"/>
            <a:ext cx="8847533" cy="9147811"/>
          </a:xfrm>
        </p:spPr>
        <p:txBody>
          <a:bodyPr/>
          <a:lstStyle>
            <a:lvl1pPr marL="0" indent="0">
              <a:buNone/>
              <a:defRPr sz="3600"/>
            </a:lvl1pPr>
            <a:lvl2pPr marL="1028700" indent="0">
              <a:buNone/>
              <a:defRPr sz="3150"/>
            </a:lvl2pPr>
            <a:lvl3pPr marL="2057400" indent="0">
              <a:buNone/>
              <a:defRPr sz="2700"/>
            </a:lvl3pPr>
            <a:lvl4pPr marL="3086100" indent="0">
              <a:buNone/>
              <a:defRPr sz="2250"/>
            </a:lvl4pPr>
            <a:lvl5pPr marL="4114800" indent="0">
              <a:buNone/>
              <a:defRPr sz="2250"/>
            </a:lvl5pPr>
            <a:lvl6pPr marL="5143500" indent="0">
              <a:buNone/>
              <a:defRPr sz="2250"/>
            </a:lvl6pPr>
            <a:lvl7pPr marL="6172200" indent="0">
              <a:buNone/>
              <a:defRPr sz="2250"/>
            </a:lvl7pPr>
            <a:lvl8pPr marL="7200900" indent="0">
              <a:buNone/>
              <a:defRPr sz="2250"/>
            </a:lvl8pPr>
            <a:lvl9pPr marL="8229600" indent="0">
              <a:buNone/>
              <a:defRPr sz="22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5950" y="876301"/>
            <a:ext cx="2366010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5950" y="4381500"/>
            <a:ext cx="2366010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5950" y="15255241"/>
            <a:ext cx="617220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C30A2-6572-412A-9DF2-6530BE0C9E89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86850" y="15255241"/>
            <a:ext cx="925830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73850" y="15255241"/>
            <a:ext cx="617220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4FCB3-7820-42C1-AB7F-CEA983067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9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057400" rtl="0" eaLnBrk="1" latinLnBrk="0" hangingPunct="1">
        <a:lnSpc>
          <a:spcPct val="90000"/>
        </a:lnSpc>
        <a:spcBef>
          <a:spcPct val="0"/>
        </a:spcBef>
        <a:buNone/>
        <a:defRPr sz="9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2057400" rtl="0" eaLnBrk="1" latinLnBrk="0" hangingPunct="1">
        <a:lnSpc>
          <a:spcPct val="90000"/>
        </a:lnSpc>
        <a:spcBef>
          <a:spcPts val="2250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5717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4pPr>
      <a:lvl5pPr marL="46291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5pPr>
      <a:lvl6pPr marL="56578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6pPr>
      <a:lvl7pPr marL="66865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7pPr>
      <a:lvl8pPr marL="77152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8pPr>
      <a:lvl9pPr marL="8743950" indent="-514350" algn="l" defTabSz="20574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4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3pPr>
      <a:lvl4pPr marL="30861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5pPr>
      <a:lvl6pPr marL="51435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6pPr>
      <a:lvl7pPr marL="61722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7pPr>
      <a:lvl8pPr marL="72009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8pPr>
      <a:lvl9pPr marL="8229600" algn="l" defTabSz="2057400" rtl="0" eaLnBrk="1" latinLnBrk="0" hangingPunct="1">
        <a:defRPr sz="4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2.png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19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22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4"/>
          <p:cNvSpPr>
            <a:spLocks noChangeArrowheads="1"/>
          </p:cNvSpPr>
          <p:nvPr/>
        </p:nvSpPr>
        <p:spPr bwMode="auto">
          <a:xfrm flipH="1">
            <a:off x="-2" y="-41039"/>
            <a:ext cx="27432002" cy="1409905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  <a:headEnd/>
            <a:tailEnd/>
          </a:ln>
          <a:effectLst>
            <a:glow>
              <a:schemeClr val="accent1">
                <a:alpha val="91000"/>
              </a:schemeClr>
            </a:glow>
            <a:softEdge rad="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87364" tIns="43681" rIns="87364" bIns="43681" anchor="ctr"/>
          <a:lstStyle/>
          <a:p>
            <a:pPr lvl="0" algn="ctr"/>
            <a:endParaRPr lang="en-US" sz="2400">
              <a:ln>
                <a:solidFill>
                  <a:srgbClr val="FFFFFF"/>
                </a:solidFill>
              </a:ln>
              <a:solidFill>
                <a:prstClr val="white"/>
              </a:solid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tangle 5"/>
          <p:cNvSpPr>
            <a:spLocks noChangeArrowheads="1"/>
          </p:cNvSpPr>
          <p:nvPr/>
        </p:nvSpPr>
        <p:spPr bwMode="auto">
          <a:xfrm>
            <a:off x="228600" y="1463040"/>
            <a:ext cx="6400800" cy="4572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92" name="Rectangle 12"/>
          <p:cNvSpPr>
            <a:spLocks noChangeArrowheads="1"/>
          </p:cNvSpPr>
          <p:nvPr/>
        </p:nvSpPr>
        <p:spPr bwMode="auto">
          <a:xfrm>
            <a:off x="7086600" y="1463040"/>
            <a:ext cx="13258800" cy="4572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94" name="Rectangle 93"/>
          <p:cNvSpPr/>
          <p:nvPr/>
        </p:nvSpPr>
        <p:spPr>
          <a:xfrm>
            <a:off x="1371600" y="-40514"/>
            <a:ext cx="24231600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Pranlukast’s Role in Thiol Isomerase Inhibition and Application in Cancer-Induced Thrombosis</a:t>
            </a:r>
          </a:p>
          <a:p>
            <a:pPr algn="ctr"/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Cameron T. Vrabel, PharmD Candidate, Justine A. Keovilay, M.S., Melanie K. Szahaj, M.S., Daniel R. Kennedy, PhD</a:t>
            </a:r>
          </a:p>
          <a:p>
            <a:pPr lvl="0"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New England University College of Pharmacy and Health Sciences, Springfield, Massachusetts  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92AF21C-ABA0-48DD-A632-A61CB69C853C}"/>
                  </a:ext>
                </a:extLst>
              </p:cNvPr>
              <p:cNvSpPr txBox="1"/>
              <p:nvPr/>
            </p:nvSpPr>
            <p:spPr>
              <a:xfrm>
                <a:off x="228600" y="7061037"/>
                <a:ext cx="6400800" cy="90177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Insulin assay: 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Each drug was </a:t>
                </a:r>
                <a:r>
                  <a:rPr lang="en-US" sz="155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diluted at specified concentrations for a 5-point dose-response curve in a 384-well plate, and the reactions were run at 37 </a:t>
                </a:r>
                <a:r>
                  <a:rPr lang="en-US" sz="15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°</a:t>
                </a:r>
                <a:r>
                  <a:rPr lang="en-US" sz="155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 with final concentrations of 20 mg/mL (350 </a:t>
                </a:r>
                <a:r>
                  <a:rPr lang="en-US" sz="1550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nM</a:t>
                </a:r>
                <a:r>
                  <a:rPr lang="en-US" sz="155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ERp57 and 125 mM insulin in the reaction buffer (100 mM potassium phosphate, pH 7.4 adjusted at room temperature, 2 mM EDTA) in a total volume of 30 mL per well. The reaction was initiated with 0.3 mM DTT, and the turbidity of insulin aggregation was monitored by measuring absorbance at 650 nm.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To measure reversibility, we used a modified insulin turbidity assay as previously described.</a:t>
                </a:r>
                <a:r>
                  <a:rPr lang="en-US" sz="1400" kern="100" baseline="30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5</a:t>
                </a:r>
                <a:r>
                  <a:rPr lang="en-US" sz="155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In this assay, drugs were pre-incubated with 180 </a:t>
                </a:r>
                <a:r>
                  <a:rPr lang="en-US" sz="1550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nM</a:t>
                </a:r>
                <a:r>
                  <a:rPr lang="en-US" sz="155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PDI at a final concentration of 30 </a:t>
                </a:r>
                <a:r>
                  <a:rPr lang="en-US" sz="1550" dirty="0">
                    <a:solidFill>
                      <a:srgbClr val="000000"/>
                    </a:solidFill>
                    <a:latin typeface="Symbol" panose="05050102010706020507" pitchFamily="18" charset="2"/>
                    <a:ea typeface="Calibri" panose="020F0502020204030204" pitchFamily="34" charset="0"/>
                    <a:cs typeface="Calibri" panose="020F0502020204030204" pitchFamily="34" charset="0"/>
                  </a:rPr>
                  <a:t></a:t>
                </a:r>
                <a:r>
                  <a:rPr lang="en-US" sz="155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 in the same reaction buffer for 0, 0.5, 1, or 4 h. before continuing the assay as described above.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Presto Blue Assay: 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10,000 human ovarian cancer cells (OVCAR8) were plated and incubated for 24 hours. Then, a concentration of 0-100 </a:t>
                </a:r>
                <a:r>
                  <a:rPr lang="el-GR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μ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 of PRAN or ZAF was added to the appropriate wells and again incubated for 24 hours. On day 3, 10 </a:t>
                </a:r>
                <a14:m>
                  <m:oMath xmlns:m="http://schemas.openxmlformats.org/officeDocument/2006/math">
                    <m:r>
                      <a:rPr lang="en-US" sz="1600" i="0" smtClean="0">
                        <a:latin typeface="Cambria Math" panose="02040503050406030204" pitchFamily="18" charset="0"/>
                      </a:rPr>
                      <m:t>µ</m:t>
                    </m:r>
                  </m:oMath>
                </a14:m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 of </a:t>
                </a:r>
                <a:r>
                  <a:rPr lang="en-US" sz="1550" dirty="0" err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PrestoBlue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reagent was added to each well, the plate was incubated for 15 mins, and then the fluorescence was measured at 560/590 nm every 5 minutes for 15 minutes.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Factor </a:t>
                </a:r>
                <a:r>
                  <a:rPr lang="en-US" sz="1550" b="1" dirty="0" err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Xa</a:t>
                </a: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Generation: 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100,000</a:t>
                </a: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OVCAR8 cells were plated and allowed to grow overnight, then washed  and media replaced with TBS. The cells were then incubated with 0-30 </a:t>
                </a:r>
                <a:r>
                  <a:rPr lang="el-GR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μ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 PRAN or ZAF for 30 minutes. After incubation, calcium, a fluorescent substrate, factor X, and factor </a:t>
                </a:r>
                <a:r>
                  <a:rPr lang="en-US" sz="1550" dirty="0" err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VIIa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were added to each well and fluorescence measured at 352/470 nm for 45 minutes.</a:t>
                </a:r>
                <a:endParaRPr lang="en-US" sz="155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P-selectin Flow Cytometry: </a:t>
                </a:r>
                <a:r>
                  <a:rPr lang="en-US" sz="155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To assess P-selectin exposure, 2 mL of platelet rich plasma, and phycoerythrin (PE) conjugated anti-CD62P or PE conjugated IgG1 isotype control were incubated with vehicle control (DMSO, 0.1% </a:t>
                </a:r>
                <a:r>
                  <a:rPr lang="en-US" sz="155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v/v</a:t>
                </a:r>
                <a:r>
                  <a:rPr lang="en-US" sz="155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), or ZAF for 30 min at room temperature. Platelets were stimulated with collagen related peptide (CRP, 5 mg/mL) and allowed to incubate for an additional 30 min at room temperature, fixed with 0.2% paraformaldehyde and analyzed on a BD </a:t>
                </a:r>
                <a:r>
                  <a:rPr lang="en-US" sz="155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Accuri</a:t>
                </a:r>
                <a:r>
                  <a:rPr lang="en-US" sz="155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C6 Plus flow cytometer with 10,000 gated events recorded.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5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Statistics: </a:t>
                </a:r>
                <a:r>
                  <a:rPr lang="en-US" sz="155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Data were presented as the mean ±SD. A one-way ANOVA with a post hoc Dunnett's test was used to evaluate the statistical significance between test groups and the control. *P &lt; 0.05, **P &lt; 0.01, ***P &lt; 0.001, or ****P &lt;0.0001  was considered to be statistically significant.</a:t>
                </a:r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92AF21C-ABA0-48DD-A632-A61CB69C8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7061037"/>
                <a:ext cx="6400800" cy="9017790"/>
              </a:xfrm>
              <a:prstGeom prst="rect">
                <a:avLst/>
              </a:prstGeom>
              <a:blipFill>
                <a:blip r:embed="rId7"/>
                <a:stretch>
                  <a:fillRect l="-476" r="-95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DAA5214C-D354-4F54-8627-6BBC40AB9F7B}"/>
              </a:ext>
            </a:extLst>
          </p:cNvPr>
          <p:cNvSpPr txBox="1"/>
          <p:nvPr/>
        </p:nvSpPr>
        <p:spPr>
          <a:xfrm>
            <a:off x="228600" y="1982882"/>
            <a:ext cx="6400800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Cancer patients who are receiving chemotherapy treatment have a heightened risk of thrombosis, and one in ten patients, on average, will suffer from a blood clot </a:t>
            </a:r>
            <a:r>
              <a:rPr lang="en-US" sz="18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These conditions are associated with heightened levels of thiol isomerases including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protein disulfide isomerase (PDI) and 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ERp5, ERp57, and ERp72. 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addition, m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alignant cancer cells have been shown to cause higher levels of thiol isomerase enzyme activity,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irect inhibition of these enzymes has shown promise in cancer-induced thrombosis therapy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 study aimed to test the effectiveness of the possible thiol isomerase inhibitor,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pranlukast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(PRAN), which is part of a family of leukotriene receptor (LTR) antagonists.</a:t>
            </a:r>
            <a:r>
              <a:rPr lang="en-US" sz="18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Other drugs in this family, including zafirlukast (ZAF) and montelukast (MONTE), are proven inhibitors of thiol isomerase activity</a:t>
            </a:r>
            <a:r>
              <a:rPr lang="en-US" sz="18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3,4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ZAF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additionally been shown to decrease tumor size in OVCAR8 xenograft mice</a:t>
            </a:r>
            <a:r>
              <a:rPr lang="en-US" sz="18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In this study, we examined the potential of 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a thiol isomerase inhibitor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compared to the other drugs.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5">
            <a:extLst>
              <a:ext uri="{FF2B5EF4-FFF2-40B4-BE49-F238E27FC236}">
                <a16:creationId xmlns:a16="http://schemas.microsoft.com/office/drawing/2014/main" id="{5B1D619D-15E0-45B4-B535-2F7919198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509663"/>
            <a:ext cx="6400800" cy="480571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</p:txBody>
      </p:sp>
      <p:sp>
        <p:nvSpPr>
          <p:cNvPr id="39" name="Rectangle 5">
            <a:extLst>
              <a:ext uri="{FF2B5EF4-FFF2-40B4-BE49-F238E27FC236}">
                <a16:creationId xmlns:a16="http://schemas.microsoft.com/office/drawing/2014/main" id="{0A328C3D-0FE8-4C73-86D6-C4BFD766A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2600" y="1463040"/>
            <a:ext cx="6400800" cy="4572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40" name="Rectangle 5">
            <a:extLst>
              <a:ext uri="{FF2B5EF4-FFF2-40B4-BE49-F238E27FC236}">
                <a16:creationId xmlns:a16="http://schemas.microsoft.com/office/drawing/2014/main" id="{1C69D4B5-96A4-41E3-AB85-B6E8ABDE2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2600" y="10604975"/>
            <a:ext cx="6400800" cy="4572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07B06D-B2A5-482D-8C84-35A97964A291}"/>
              </a:ext>
            </a:extLst>
          </p:cNvPr>
          <p:cNvSpPr txBox="1"/>
          <p:nvPr/>
        </p:nvSpPr>
        <p:spPr>
          <a:xfrm>
            <a:off x="20802600" y="1969789"/>
            <a:ext cx="6400800" cy="4029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is an inhibitor of thiol isomerase activity, weaker than ZAF but more potent than MONTE.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and ZAF are reversible thiol isomerase inhibitors.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is inferior to ZAF in its ability to inhibit thiol isomerases and the effects of thiol isomerase inhibition. 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did have similar effects to ZAF in regard to inhibition of P-selectin expression.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The ratio of activity between ZAF and PRAN was inconsistent between cell-free and cellular assays, with PRAN having decreased cellular effects.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Overall, PRAN is not as promising of a thiol isomerase inhibitor as ZAF.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82E70F-0B4A-4CC7-B2E5-367A14003D65}"/>
              </a:ext>
            </a:extLst>
          </p:cNvPr>
          <p:cNvSpPr txBox="1"/>
          <p:nvPr/>
        </p:nvSpPr>
        <p:spPr>
          <a:xfrm>
            <a:off x="20802600" y="11219035"/>
            <a:ext cx="6400800" cy="4524315"/>
          </a:xfrm>
          <a:prstGeom prst="rect">
            <a:avLst/>
          </a:prstGeom>
          <a:noFill/>
          <a:ln>
            <a:noFill/>
          </a:ln>
        </p:spPr>
        <p:txBody>
          <a:bodyPr wrap="square" tIns="45720" spcCol="0" rtlCol="0" anchor="t" anchorCtr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Otten HMB, 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Mathijssen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J, ten Cate H, et al. Symptomatic Venous Thromboembolism in Cancer Patients Treated With Chemotherapy: An Underestimated Phenomenon. 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 Intern Med.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2004;164(2)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Khorana AA, Dalal M, Lin J, et al. Incidence and predictors of venous thromboembolism (VTE) among ambulatory high-risk cancer patients undergoing chemotherapy in the United States. Cancer. 2013 Feb 1;119(3)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Holbrook LM, Keeton SJ, Sasikumar P, et al. Zafirlukast is a broad-spectrum thiol isomerase inhibitor that inhibits thrombosis without altering bleeding times. Br J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Pharmacol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2021 Feb;178(3)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Gelzinis JA,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Szahaj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MK,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Bekendam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RH, et al.. Targeting thiol isomerase activity with zafirlukast to treat ovarian cancer from the bench to clinic. FASEB J. 2023 May;37(5)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n-US" sz="1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Jasuja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R, </a:t>
            </a:r>
            <a:r>
              <a:rPr lang="en-US" sz="1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Passam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FH, Kennedy DR, et al. Protein disulfide isomerase inhibitors constitute a new class of antithrombotic agents. J. Clin. Invest. Jun 2012;122(6):2104-13.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Howard KC, Garneau-Tsodikova S. Selective Inhibition of the Periodontal Pathogen </a:t>
            </a:r>
            <a:r>
              <a:rPr lang="en-US" sz="1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Porphyromonas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gingivalis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Third-Generation Zafirlukast Derivatives. J Med Chem. Nov 10 2022;65(21):14938-56.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6E843-D43D-47C1-B079-55BCDB6CB142}"/>
              </a:ext>
            </a:extLst>
          </p:cNvPr>
          <p:cNvSpPr txBox="1"/>
          <p:nvPr/>
        </p:nvSpPr>
        <p:spPr>
          <a:xfrm>
            <a:off x="-2" y="15939873"/>
            <a:ext cx="27432002" cy="52322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American Association of Colleges of Pharmacy Annual Meeting – Boston, MA – July 2024</a:t>
            </a:r>
          </a:p>
        </p:txBody>
      </p:sp>
      <p:pic>
        <p:nvPicPr>
          <p:cNvPr id="3" name="Picture 2" descr="A blue and yellow logo&#10;&#10;Description automatically generated">
            <a:extLst>
              <a:ext uri="{FF2B5EF4-FFF2-40B4-BE49-F238E27FC236}">
                <a16:creationId xmlns:a16="http://schemas.microsoft.com/office/drawing/2014/main" id="{154A9917-9B2D-4689-4F74-33FF840A56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3958"/>
            <a:ext cx="1133829" cy="1133829"/>
          </a:xfrm>
          <a:prstGeom prst="rect">
            <a:avLst/>
          </a:prstGeom>
        </p:spPr>
      </p:pic>
      <p:pic>
        <p:nvPicPr>
          <p:cNvPr id="4" name="Picture 3" descr="A blue and yellow logo&#10;&#10;Description automatically generated">
            <a:extLst>
              <a:ext uri="{FF2B5EF4-FFF2-40B4-BE49-F238E27FC236}">
                <a16:creationId xmlns:a16="http://schemas.microsoft.com/office/drawing/2014/main" id="{45BB535A-E438-C45F-09A3-B68E37E935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485" y="123455"/>
            <a:ext cx="1133829" cy="11338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4E59B4-74A5-A19C-89F3-99212F8E3C2F}"/>
              </a:ext>
            </a:extLst>
          </p:cNvPr>
          <p:cNvSpPr txBox="1"/>
          <p:nvPr/>
        </p:nvSpPr>
        <p:spPr>
          <a:xfrm>
            <a:off x="-2" y="15935980"/>
            <a:ext cx="27432002" cy="52322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American Association of Colleges of Pharmacy Annual Meeting – Boston, MA – July 2024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1B5156-15FF-22FE-C0F8-4805D9675D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6600" y="14660312"/>
                <a:ext cx="64008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Figure 3:  </a:t>
                </a:r>
                <a:r>
                  <a:rPr lang="en-US" dirty="0"/>
                  <a:t>OVCAR8 cell survival after </a:t>
                </a:r>
                <a:r>
                  <a:rPr lang="en-US"/>
                  <a:t>treatment with </a:t>
                </a:r>
                <a:r>
                  <a:rPr lang="en-US" dirty="0"/>
                  <a:t>PRAN </a:t>
                </a:r>
                <a:r>
                  <a:rPr lang="en-US" b="1" dirty="0"/>
                  <a:t>(A) </a:t>
                </a:r>
                <a:r>
                  <a:rPr lang="en-US" dirty="0"/>
                  <a:t>and ZAF </a:t>
                </a:r>
                <a:r>
                  <a:rPr lang="en-US" b="1" dirty="0"/>
                  <a:t>(B).  </a:t>
                </a:r>
                <a:r>
                  <a:rPr lang="en-US" dirty="0"/>
                  <a:t>ZAF consistently outperformed PRAN in cell destruction, with adjusted p-values consistently showing statistical significance, while only 100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showed statistical significance for PRAN.</a:t>
                </a:r>
                <a:endParaRPr lang="en-US" b="1" dirty="0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1B5156-15FF-22FE-C0F8-4805D9675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600" y="14660312"/>
                <a:ext cx="6400800" cy="1200329"/>
              </a:xfrm>
              <a:prstGeom prst="rect">
                <a:avLst/>
              </a:prstGeom>
              <a:blipFill>
                <a:blip r:embed="rId10"/>
                <a:stretch>
                  <a:fillRect l="-857" t="-3046" r="-104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38D64D8C-8AC2-6E39-F6CF-D06D635F8240}"/>
              </a:ext>
            </a:extLst>
          </p:cNvPr>
          <p:cNvSpPr txBox="1">
            <a:spLocks/>
          </p:cNvSpPr>
          <p:nvPr/>
        </p:nvSpPr>
        <p:spPr>
          <a:xfrm>
            <a:off x="7086600" y="482622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1: </a:t>
            </a:r>
            <a:r>
              <a:rPr lang="en-US" dirty="0"/>
              <a:t>Insulin assays were performed to measure the inhibition of PRAN, ZAF and MONTE against the thiol isomerase ERp57.  All three inhibit ERp57 with ZAF&gt;PRAN&gt;MONTE.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FBE915-C5ED-4C62-AE33-A14494BA8B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44600" y="4540053"/>
                <a:ext cx="640080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Figure 4: </a:t>
                </a:r>
                <a:r>
                  <a:rPr lang="en-US" dirty="0"/>
                  <a:t>PRAN </a:t>
                </a:r>
                <a:r>
                  <a:rPr lang="en-US" b="1" dirty="0"/>
                  <a:t>(A) </a:t>
                </a:r>
                <a:r>
                  <a:rPr lang="en-US" dirty="0"/>
                  <a:t>and</a:t>
                </a:r>
                <a:r>
                  <a:rPr lang="en-US" b="1" dirty="0"/>
                  <a:t> </a:t>
                </a:r>
                <a:r>
                  <a:rPr lang="en-US" dirty="0"/>
                  <a:t>ZAF </a:t>
                </a:r>
                <a:r>
                  <a:rPr lang="en-US" b="1" dirty="0"/>
                  <a:t>(B) </a:t>
                </a:r>
                <a:r>
                  <a:rPr lang="en-US" dirty="0"/>
                  <a:t>inhibit factor Xa generation. PRAN slightly inhibited factor Xa generation by about 25% for all concentrations. ZAF inhibited </a:t>
                </a:r>
                <a:r>
                  <a:rPr lang="en-US" dirty="0" err="1"/>
                  <a:t>Xa</a:t>
                </a:r>
                <a:r>
                  <a:rPr lang="en-US" dirty="0"/>
                  <a:t> generation in a dose-dependent manner at 1, 3, 10, and 30 </a:t>
                </a:r>
                <a14:m>
                  <m:oMath xmlns:m="http://schemas.openxmlformats.org/officeDocument/2006/math">
                    <m:r>
                      <a:rPr lang="en-US" i="0" smtClean="0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with 30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reaching about 78% inhibition.</a:t>
                </a:r>
                <a:endParaRPr lang="en-US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FBE915-C5ED-4C62-AE33-A14494BA8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44600" y="4540053"/>
                <a:ext cx="6400800" cy="1477328"/>
              </a:xfrm>
              <a:prstGeom prst="rect">
                <a:avLst/>
              </a:prstGeom>
              <a:blipFill>
                <a:blip r:embed="rId12"/>
                <a:stretch>
                  <a:fillRect l="-857" t="-2479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55AF960-5D72-322F-0C08-F4AF922B82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44600" y="8455106"/>
                <a:ext cx="64008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Figure 5: </a:t>
                </a:r>
                <a:r>
                  <a:rPr lang="en-US" dirty="0"/>
                  <a:t>P-selectin exposure was measured for PRAN </a:t>
                </a:r>
                <a:r>
                  <a:rPr lang="en-US" b="1" dirty="0"/>
                  <a:t>(A) </a:t>
                </a:r>
                <a:r>
                  <a:rPr lang="en-US" dirty="0"/>
                  <a:t>and ZAF </a:t>
                </a:r>
                <a:r>
                  <a:rPr lang="en-US" b="1" dirty="0"/>
                  <a:t>(B) </a:t>
                </a:r>
                <a:r>
                  <a:rPr lang="en-US" dirty="0"/>
                  <a:t>at 3, 10, and 30 </a:t>
                </a:r>
                <a14:m>
                  <m:oMath xmlns:m="http://schemas.openxmlformats.org/officeDocument/2006/math">
                    <m:r>
                      <a:rPr lang="en-US" smtClean="0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. </a:t>
                </a:r>
                <a:r>
                  <a:rPr lang="en-US" dirty="0"/>
                  <a:t>PRAN was slightly better than ZAF at inhibiting P-selectin exposure, with PRAN demonstrating 30% inhibition at 30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55AF960-5D72-322F-0C08-F4AF922B8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44600" y="8455106"/>
                <a:ext cx="6400800" cy="1200329"/>
              </a:xfrm>
              <a:prstGeom prst="rect">
                <a:avLst/>
              </a:prstGeom>
              <a:blipFill>
                <a:blip r:embed="rId13"/>
                <a:stretch>
                  <a:fillRect l="-857" t="-3046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5">
            <a:extLst>
              <a:ext uri="{FF2B5EF4-FFF2-40B4-BE49-F238E27FC236}">
                <a16:creationId xmlns:a16="http://schemas.microsoft.com/office/drawing/2014/main" id="{E964CDCA-A7DA-9552-E060-F22480E9C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2600" y="6051844"/>
            <a:ext cx="6400800" cy="4572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87364" tIns="43681" rIns="87364" bIns="43681" anchor="ctr"/>
          <a:lstStyle/>
          <a:p>
            <a:pPr algn="ctr" defTabSz="2995439"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Implications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C83451-EA3B-8CFC-65E4-3D35A4EAC6A2}"/>
              </a:ext>
            </a:extLst>
          </p:cNvPr>
          <p:cNvSpPr txBox="1">
            <a:spLocks/>
          </p:cNvSpPr>
          <p:nvPr/>
        </p:nvSpPr>
        <p:spPr>
          <a:xfrm>
            <a:off x="7086600" y="11296138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2: </a:t>
            </a:r>
            <a:r>
              <a:rPr lang="en-US" dirty="0"/>
              <a:t>A modified insulin assay was performed with PDI to determine the reversibility of PRAN </a:t>
            </a:r>
            <a:r>
              <a:rPr lang="en-US" b="1" dirty="0"/>
              <a:t>(A) </a:t>
            </a:r>
            <a:r>
              <a:rPr lang="en-US" dirty="0"/>
              <a:t>and ZAF </a:t>
            </a:r>
            <a:r>
              <a:rPr lang="en-US" b="1" dirty="0"/>
              <a:t>(B).</a:t>
            </a:r>
            <a:r>
              <a:rPr lang="en-US" dirty="0"/>
              <a:t>  Neither drug shows a pre-incubation time dependance suggesting both ZAF and PRAN are reversible thiol isomerase inhibitors.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EAD46A7-8271-02F1-A085-E5258855F7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44600" y="14294019"/>
                <a:ext cx="640080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Figure 6: </a:t>
                </a:r>
                <a:r>
                  <a:rPr lang="en-US" dirty="0"/>
                  <a:t>ZAF and PRAN were compared in the various assays performed throughout this study. ZAF consistently outperformed PRAN at both 10 </a:t>
                </a:r>
                <a14:m>
                  <m:oMath xmlns:m="http://schemas.openxmlformats.org/officeDocument/2006/math">
                    <m:r>
                      <a:rPr lang="en-US" smtClean="0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and 30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µ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throughout the cell free, cytotoxicity, and factor Xa generation assays. PRAN demonstrated better inhibition in the P-selectin exposure assay.</a:t>
                </a:r>
                <a:endParaRPr lang="en-US" b="1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EAD46A7-8271-02F1-A085-E5258855F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44600" y="14294019"/>
                <a:ext cx="6400800" cy="1477328"/>
              </a:xfrm>
              <a:prstGeom prst="rect">
                <a:avLst/>
              </a:prstGeom>
              <a:blipFill>
                <a:blip r:embed="rId15"/>
                <a:stretch>
                  <a:fillRect l="-857" t="-2479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99328ECF-5A52-E4BE-1AC0-617D24943B5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86600" y="5758066"/>
            <a:ext cx="6400800" cy="56731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52F766-2A12-A3C6-763E-1CC92D12824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86600" y="12548789"/>
            <a:ext cx="6400800" cy="19652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27EAFE-14D2-3B29-4D6B-2118BC98852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44600" y="1898774"/>
            <a:ext cx="6400800" cy="22645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CFE9D14-1343-95FA-BB0A-D4A3D46DE6A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944600" y="5937974"/>
            <a:ext cx="6400800" cy="23135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FAF60B2-497A-4D71-1187-9C454864D7B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944600" y="9580471"/>
            <a:ext cx="6400800" cy="48660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AA2364-EA88-F913-37D3-38EF11E032C9}"/>
              </a:ext>
            </a:extLst>
          </p:cNvPr>
          <p:cNvSpPr txBox="1"/>
          <p:nvPr/>
        </p:nvSpPr>
        <p:spPr>
          <a:xfrm>
            <a:off x="20802600" y="6562164"/>
            <a:ext cx="6400800" cy="4029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is an additional potential thiol isomerase inhibitor.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is ~3-fold less potent than ZAF in cell-free systems, which is less pronounced than the ~10-fold difference in the typical dose taken for asthma relief.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may not be as capable to enter cells as ZAF, due to the difference in activity between cell-free &amp; cytotoxic assays.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PRAN could be modified by SAR to increase potency and selectivity for thiol isomerases, similar to ZAF.</a:t>
            </a:r>
            <a:r>
              <a:rPr lang="en-US" sz="20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ZAF is the most promising LTR antagonist for repurposing toward the treatment of cancer and cancer induced thrombosis. 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975219B-74D9-2570-FD8E-638FF0EFC5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139101"/>
              </p:ext>
            </p:extLst>
          </p:nvPr>
        </p:nvGraphicFramePr>
        <p:xfrm>
          <a:off x="7086600" y="1783253"/>
          <a:ext cx="6400800" cy="3099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1" imgW="6865267" imgH="3323862" progId="Prism10.Document">
                  <p:embed/>
                </p:oleObj>
              </mc:Choice>
              <mc:Fallback>
                <p:oleObj name="Prism 10" r:id="rId21" imgW="6865267" imgH="3323862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86600" y="1783253"/>
                        <a:ext cx="6400800" cy="3099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989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D6EE6707BCDA43A64C30397DD6E443" ma:contentTypeVersion="14" ma:contentTypeDescription="Create a new document." ma:contentTypeScope="" ma:versionID="7dde3783ef3a755559470a19b5f201d4">
  <xsd:schema xmlns:xsd="http://www.w3.org/2001/XMLSchema" xmlns:xs="http://www.w3.org/2001/XMLSchema" xmlns:p="http://schemas.microsoft.com/office/2006/metadata/properties" xmlns:ns3="b29fe65e-6f63-433d-b857-b6646c5bf87a" xmlns:ns4="9a88d0ce-9cd6-47f7-beac-28bdedc9a2e0" targetNamespace="http://schemas.microsoft.com/office/2006/metadata/properties" ma:root="true" ma:fieldsID="c470c5a6b7c929d6e04fe3f951163b67" ns3:_="" ns4:_="">
    <xsd:import namespace="b29fe65e-6f63-433d-b857-b6646c5bf87a"/>
    <xsd:import namespace="9a88d0ce-9cd6-47f7-beac-28bdedc9a2e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9fe65e-6f63-433d-b857-b6646c5bf8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88d0ce-9cd6-47f7-beac-28bdedc9a2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41DCF7-4347-4E20-A9EE-B9984210B011}">
  <ds:schemaRefs>
    <ds:schemaRef ds:uri="9a88d0ce-9cd6-47f7-beac-28bdedc9a2e0"/>
    <ds:schemaRef ds:uri="b29fe65e-6f63-433d-b857-b6646c5bf87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31D0CEA-7E80-467C-9574-72C0F4DF28FA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9a88d0ce-9cd6-47f7-beac-28bdedc9a2e0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b29fe65e-6f63-433d-b857-b6646c5bf87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6562BB3-325D-4448-932A-CB0A0EF248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472</TotalTime>
  <Words>1451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Symbol</vt:lpstr>
      <vt:lpstr>Office Theme</vt:lpstr>
      <vt:lpstr>GraphPad Prism Project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Kennedy</dc:creator>
  <cp:lastModifiedBy>Daniel Kennedy</cp:lastModifiedBy>
  <cp:revision>14</cp:revision>
  <cp:lastPrinted>2024-07-10T13:34:19Z</cp:lastPrinted>
  <dcterms:created xsi:type="dcterms:W3CDTF">2023-03-15T17:24:43Z</dcterms:created>
  <dcterms:modified xsi:type="dcterms:W3CDTF">2024-07-10T15:16:49Z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0x01010066D6EE6707BCDA43A64C30397DD6E443</vt:lpwstr>
  </property>
  <property fmtid="{D5CDD505-2E9C-101B-9397-08002B2CF9AE}" pid="3" name="MSIP_Label_cc4f9dd6-a4b8-4763-a61d-db8d0cf51108_Enabled">
    <vt:lpwstr>true</vt:lpwstr>
  </property>
  <property fmtid="{D5CDD505-2E9C-101B-9397-08002B2CF9AE}" pid="4" name="MSIP_Label_cc4f9dd6-a4b8-4763-a61d-db8d0cf51108_SetDate">
    <vt:lpwstr>2023-03-23T20:23:44Z</vt:lpwstr>
  </property>
  <property fmtid="{D5CDD505-2E9C-101B-9397-08002B2CF9AE}" pid="5" name="MSIP_Label_cc4f9dd6-a4b8-4763-a61d-db8d0cf51108_Method">
    <vt:lpwstr>Standard</vt:lpwstr>
  </property>
  <property fmtid="{D5CDD505-2E9C-101B-9397-08002B2CF9AE}" pid="6" name="MSIP_Label_cc4f9dd6-a4b8-4763-a61d-db8d0cf51108_Name">
    <vt:lpwstr>defa4170-0d19-0005-0004-bc88714345d2</vt:lpwstr>
  </property>
  <property fmtid="{D5CDD505-2E9C-101B-9397-08002B2CF9AE}" pid="7" name="MSIP_Label_cc4f9dd6-a4b8-4763-a61d-db8d0cf51108_SiteId">
    <vt:lpwstr>b5a5796f-19a9-493f-9cb2-7a88b4e9b123</vt:lpwstr>
  </property>
  <property fmtid="{D5CDD505-2E9C-101B-9397-08002B2CF9AE}" pid="8" name="MSIP_Label_cc4f9dd6-a4b8-4763-a61d-db8d0cf51108_ActionId">
    <vt:lpwstr>7848cb28-eaea-4091-8968-ccd9c6938876</vt:lpwstr>
  </property>
  <property fmtid="{D5CDD505-2E9C-101B-9397-08002B2CF9AE}" pid="9" name="MSIP_Label_cc4f9dd6-a4b8-4763-a61d-db8d0cf51108_ContentBits">
    <vt:lpwstr>0</vt:lpwstr>
  </property>
</Properties>
</file>